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D3BCF5-D97E-5652-F082-894C56E8475F}" name="Kelley, Benjamin" initials="KB" userId="S::KELLEY@hws.edu::f6a04f85-06e3-4996-90fa-efaa0d4cdc4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F3952"/>
    <a:srgbClr val="EC9090"/>
    <a:srgbClr val="DC2C2C"/>
    <a:srgbClr val="F53913"/>
    <a:srgbClr val="967272"/>
    <a:srgbClr val="EF9D19"/>
    <a:srgbClr val="402832"/>
    <a:srgbClr val="42C8C8"/>
    <a:srgbClr val="37D3C8"/>
    <a:srgbClr val="2DBB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34FCB-47BF-4006-B8D5-9A13EAA1FB03}" v="92" dt="2024-01-30T17:08:27.981"/>
    <p1510:client id="{910C1373-0D8F-4507-BC1A-CA4F29937CA8}" v="304" dt="2024-01-30T16:30:13.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 d="100"/>
          <a:sy n="12" d="100"/>
        </p:scale>
        <p:origin x="14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6962616D-7885-4BF1-951C-354957EFBE52}"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5050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62616D-7885-4BF1-951C-354957EFBE52}"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2305538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62616D-7885-4BF1-951C-354957EFBE52}"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3790651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62616D-7885-4BF1-951C-354957EFBE52}"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3908418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62616D-7885-4BF1-951C-354957EFBE52}"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1445788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62616D-7885-4BF1-951C-354957EFBE52}"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306511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62616D-7885-4BF1-951C-354957EFBE52}" type="datetimeFigureOut">
              <a:rPr lang="en-US" smtClean="0"/>
              <a:t>8/12/2024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384612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62616D-7885-4BF1-951C-354957EFBE52}" type="datetimeFigureOut">
              <a:rPr lang="en-US" smtClean="0"/>
              <a:t>8/12/2024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4176285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2616D-7885-4BF1-951C-354957EFBE52}" type="datetimeFigureOut">
              <a:rPr lang="en-US" smtClean="0"/>
              <a:t>8/12/2024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536717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962616D-7885-4BF1-951C-354957EFBE52}"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704359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962616D-7885-4BF1-951C-354957EFBE52}" type="datetimeFigureOut">
              <a:rPr lang="en-US" smtClean="0"/>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7AFF0-1AA2-468D-83EF-9DD65EEA3053}" type="slidenum">
              <a:rPr lang="en-US" smtClean="0"/>
              <a:t>‹#›</a:t>
            </a:fld>
            <a:endParaRPr lang="en-US"/>
          </a:p>
        </p:txBody>
      </p:sp>
    </p:spTree>
    <p:extLst>
      <p:ext uri="{BB962C8B-B14F-4D97-AF65-F5344CB8AC3E}">
        <p14:creationId xmlns:p14="http://schemas.microsoft.com/office/powerpoint/2010/main" val="793662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962616D-7885-4BF1-951C-354957EFBE52}" type="datetimeFigureOut">
              <a:rPr lang="en-US" smtClean="0"/>
              <a:t>8/12/2024</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927AFF0-1AA2-468D-83EF-9DD65EEA3053}" type="slidenum">
              <a:rPr lang="en-US" smtClean="0"/>
              <a:t>‹#›</a:t>
            </a:fld>
            <a:endParaRPr lang="en-US"/>
          </a:p>
        </p:txBody>
      </p:sp>
    </p:spTree>
    <p:extLst>
      <p:ext uri="{BB962C8B-B14F-4D97-AF65-F5344CB8AC3E}">
        <p14:creationId xmlns:p14="http://schemas.microsoft.com/office/powerpoint/2010/main" val="2614739037"/>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6000">
              <a:schemeClr val="accent1">
                <a:lumMod val="45000"/>
                <a:lumOff val="55000"/>
              </a:schemeClr>
            </a:gs>
            <a:gs pos="0">
              <a:schemeClr val="accent5">
                <a:lumMod val="100000"/>
              </a:schemeClr>
            </a:gs>
            <a:gs pos="82000">
              <a:schemeClr val="accent1">
                <a:lumMod val="30000"/>
                <a:lumOff val="70000"/>
              </a:schemeClr>
            </a:gs>
          </a:gsLst>
          <a:lin ang="2700000" scaled="1"/>
        </a:gradFill>
        <a:effectLst/>
      </p:bgPr>
    </p:bg>
    <p:spTree>
      <p:nvGrpSpPr>
        <p:cNvPr id="1" name=""/>
        <p:cNvGrpSpPr/>
        <p:nvPr/>
      </p:nvGrpSpPr>
      <p:grpSpPr>
        <a:xfrm>
          <a:off x="0" y="0"/>
          <a:ext cx="0" cy="0"/>
          <a:chOff x="0" y="0"/>
          <a:chExt cx="0" cy="0"/>
        </a:xfrm>
      </p:grpSpPr>
      <p:sp>
        <p:nvSpPr>
          <p:cNvPr id="44" name="Arrow: Down 43">
            <a:extLst>
              <a:ext uri="{FF2B5EF4-FFF2-40B4-BE49-F238E27FC236}">
                <a16:creationId xmlns:a16="http://schemas.microsoft.com/office/drawing/2014/main" id="{65C4DFD9-A837-AE4B-FF00-2BBB52935259}"/>
              </a:ext>
            </a:extLst>
          </p:cNvPr>
          <p:cNvSpPr/>
          <p:nvPr/>
        </p:nvSpPr>
        <p:spPr>
          <a:xfrm rot="19209737">
            <a:off x="18271784" y="22223602"/>
            <a:ext cx="961985" cy="372396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C995E302-5336-8B40-5DA7-43969C40DE75}"/>
              </a:ext>
            </a:extLst>
          </p:cNvPr>
          <p:cNvSpPr/>
          <p:nvPr/>
        </p:nvSpPr>
        <p:spPr>
          <a:xfrm rot="1907114">
            <a:off x="11277083" y="22613818"/>
            <a:ext cx="961985" cy="3723962"/>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Down 39">
            <a:extLst>
              <a:ext uri="{FF2B5EF4-FFF2-40B4-BE49-F238E27FC236}">
                <a16:creationId xmlns:a16="http://schemas.microsoft.com/office/drawing/2014/main" id="{20C1ECD6-57D1-6668-648B-8BA1BC189613}"/>
              </a:ext>
            </a:extLst>
          </p:cNvPr>
          <p:cNvSpPr/>
          <p:nvPr/>
        </p:nvSpPr>
        <p:spPr>
          <a:xfrm rot="16200000">
            <a:off x="20472148" y="17859767"/>
            <a:ext cx="850768" cy="4345047"/>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CD6BC1-110C-E31C-C2E3-F0B50095D74A}"/>
              </a:ext>
            </a:extLst>
          </p:cNvPr>
          <p:cNvSpPr txBox="1"/>
          <p:nvPr/>
        </p:nvSpPr>
        <p:spPr>
          <a:xfrm>
            <a:off x="1163781" y="588750"/>
            <a:ext cx="42727419" cy="2031325"/>
          </a:xfrm>
          <a:prstGeom prst="rect">
            <a:avLst/>
          </a:prstGeom>
          <a:noFill/>
        </p:spPr>
        <p:txBody>
          <a:bodyPr wrap="square" rtlCol="0">
            <a:spAutoFit/>
          </a:bodyPr>
          <a:lstStyle/>
          <a:p>
            <a:pPr algn="ctr"/>
            <a:r>
              <a:rPr lang="en-US" sz="5400">
                <a:cs typeface="Times New Roman" panose="02020603050405020304" pitchFamily="18" charset="0"/>
              </a:rPr>
              <a:t>Navigating the Waves of Data: A Journey from Owasco Lake’s Buoy to Your Screen</a:t>
            </a:r>
          </a:p>
          <a:p>
            <a:pPr algn="ctr"/>
            <a:r>
              <a:rPr lang="en-US" sz="3600">
                <a:cs typeface="Times New Roman" panose="02020603050405020304" pitchFamily="18" charset="0"/>
              </a:rPr>
              <a:t>Ben Kelley </a:t>
            </a:r>
            <a:r>
              <a:rPr lang="en-US" sz="3600" baseline="30000">
                <a:cs typeface="Times New Roman" panose="02020603050405020304" pitchFamily="18" charset="0"/>
              </a:rPr>
              <a:t>1</a:t>
            </a:r>
            <a:r>
              <a:rPr lang="en-US" sz="3600">
                <a:cs typeface="Times New Roman" panose="02020603050405020304" pitchFamily="18" charset="0"/>
              </a:rPr>
              <a:t>, Trevor Massey, Sam-Beck Andersen, John </a:t>
            </a:r>
            <a:r>
              <a:rPr lang="en-US" sz="3600" err="1">
                <a:cs typeface="Times New Roman" panose="02020603050405020304" pitchFamily="18" charset="0"/>
              </a:rPr>
              <a:t>Halfman</a:t>
            </a:r>
            <a:r>
              <a:rPr lang="en-US" sz="3600">
                <a:cs typeface="Times New Roman" panose="02020603050405020304" pitchFamily="18" charset="0"/>
              </a:rPr>
              <a:t>, Lisa </a:t>
            </a:r>
            <a:r>
              <a:rPr lang="en-US" sz="3600" err="1">
                <a:cs typeface="Times New Roman" panose="02020603050405020304" pitchFamily="18" charset="0"/>
              </a:rPr>
              <a:t>Cleckner</a:t>
            </a:r>
            <a:endParaRPr lang="en-US" sz="3600">
              <a:cs typeface="Times New Roman" panose="02020603050405020304" pitchFamily="18" charset="0"/>
            </a:endParaRPr>
          </a:p>
          <a:p>
            <a:pPr algn="ctr"/>
            <a:r>
              <a:rPr lang="en-US" sz="3600">
                <a:cs typeface="Times New Roman" panose="02020603050405020304" pitchFamily="18" charset="0"/>
              </a:rPr>
              <a:t>Finger Lakes Institute, Hobart and William Smith Colleges, </a:t>
            </a:r>
            <a:r>
              <a:rPr lang="en-US" sz="3600" baseline="30000">
                <a:cs typeface="Times New Roman" panose="02020603050405020304" pitchFamily="18" charset="0"/>
              </a:rPr>
              <a:t>1 </a:t>
            </a:r>
            <a:r>
              <a:rPr lang="en-US" sz="3600">
                <a:cs typeface="Times New Roman" panose="02020603050405020304" pitchFamily="18" charset="0"/>
              </a:rPr>
              <a:t>kelley@hws.edu</a:t>
            </a:r>
          </a:p>
        </p:txBody>
      </p:sp>
      <p:sp>
        <p:nvSpPr>
          <p:cNvPr id="5" name="Rectangle 4">
            <a:extLst>
              <a:ext uri="{FF2B5EF4-FFF2-40B4-BE49-F238E27FC236}">
                <a16:creationId xmlns:a16="http://schemas.microsoft.com/office/drawing/2014/main" id="{569AEB32-1BFC-50DD-E3B1-8C1995CBAC4F}"/>
              </a:ext>
            </a:extLst>
          </p:cNvPr>
          <p:cNvSpPr/>
          <p:nvPr/>
        </p:nvSpPr>
        <p:spPr>
          <a:xfrm>
            <a:off x="0" y="0"/>
            <a:ext cx="43891200" cy="32918400"/>
          </a:xfrm>
          <a:prstGeom prst="rect">
            <a:avLst/>
          </a:prstGeom>
          <a:noFill/>
          <a:ln>
            <a:solidFill>
              <a:schemeClr val="tx1"/>
            </a:solid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EBEB123-A9FE-9BF6-CD2B-8589FE42D59B}"/>
              </a:ext>
            </a:extLst>
          </p:cNvPr>
          <p:cNvSpPr txBox="1"/>
          <p:nvPr/>
        </p:nvSpPr>
        <p:spPr>
          <a:xfrm>
            <a:off x="10479335" y="3171023"/>
            <a:ext cx="32389739" cy="7253049"/>
          </a:xfrm>
          <a:prstGeom prst="roundRect">
            <a:avLst/>
          </a:prstGeom>
          <a:solidFill>
            <a:srgbClr val="FFFFFF">
              <a:alpha val="89804"/>
            </a:srgbClr>
          </a:solidFill>
          <a:ln>
            <a:noFill/>
          </a:ln>
          <a:effectLst/>
        </p:spPr>
        <p:txBody>
          <a:bodyPr wrap="square" rtlCol="0">
            <a:spAutoFit/>
          </a:bodyPr>
          <a:lstStyle/>
          <a:p>
            <a:r>
              <a:rPr lang="en-US" sz="3600" b="1">
                <a:ea typeface="Verdana" panose="020B0604030504040204" pitchFamily="34" charset="0"/>
                <a:cs typeface="Helvetica" panose="020B0604020202020204" pitchFamily="34" charset="0"/>
              </a:rPr>
              <a:t>Introduction</a:t>
            </a:r>
          </a:p>
          <a:p>
            <a:endParaRPr lang="en-US" sz="3200" b="1">
              <a:ea typeface="Verdana" panose="020B0604030504040204" pitchFamily="34" charset="0"/>
              <a:cs typeface="Helvetica" panose="020B0604020202020204" pitchFamily="34" charset="0"/>
            </a:endParaRPr>
          </a:p>
          <a:p>
            <a:r>
              <a:rPr lang="en-US" sz="3200">
                <a:ea typeface="Verdana" panose="020B0604030504040204" pitchFamily="34" charset="0"/>
                <a:cs typeface="Helvetica" panose="020B0604020202020204" pitchFamily="34" charset="0"/>
              </a:rPr>
              <a:t>From 2014 to 2023, a continuous monitoring buoy (Fig. 2) has been deployed on Owasco Lake from late spring to late fall. Water quality data is collected at midnight and noon by raising a sonde from the bottom of the lake to the surface. Every 1.5 meters the sonde measures: temperature, salinity, turbidity, algal fluorescence, and dissolved oxygen. Meteorological data is collected every 30 minutes by averaging readings over a five minutes window.</a:t>
            </a:r>
          </a:p>
          <a:p>
            <a:endParaRPr lang="en-US" sz="3200">
              <a:ea typeface="Verdana" panose="020B0604030504040204" pitchFamily="34" charset="0"/>
              <a:cs typeface="Helvetica" panose="020B0604020202020204" pitchFamily="34" charset="0"/>
            </a:endParaRPr>
          </a:p>
          <a:p>
            <a:r>
              <a:rPr lang="en-US" sz="3200">
                <a:ea typeface="Verdana" panose="020B0604030504040204" pitchFamily="34" charset="0"/>
                <a:cs typeface="Helvetica" panose="020B0604020202020204" pitchFamily="34" charset="0"/>
              </a:rPr>
              <a:t>Less frequent monitoring schedules can miss critical events: meteorological phenomena, e.g., rainfall, sustained winds, can come and go very quickly, and it is important to understand how the lake responds to these and other short-term fluxes. Additionally, long-term continuous monitoring can help to inform and evaluate management strategies. However, comprehensive analysis of the data is difficult: year-to-year adjustments to methodology, differences in deployment windows, buoy malfunctions, etc., all complicate the data collection, integrity, and consistency of the dataset.</a:t>
            </a:r>
          </a:p>
          <a:p>
            <a:endParaRPr lang="en-US" sz="3200">
              <a:ea typeface="Verdana" panose="020B0604030504040204" pitchFamily="34" charset="0"/>
              <a:cs typeface="Helvetica" panose="020B0604020202020204" pitchFamily="34" charset="0"/>
            </a:endParaRPr>
          </a:p>
          <a:p>
            <a:r>
              <a:rPr lang="en-US" sz="3200">
                <a:ea typeface="Verdana" panose="020B0604030504040204" pitchFamily="34" charset="0"/>
                <a:cs typeface="Helvetica" panose="020B0604020202020204" pitchFamily="34" charset="0"/>
              </a:rPr>
              <a:t>The goal of this project is to standardize how data from continuous monitoring buoys is processed at the Finger Lakes Institute (FLI) while fulfilling FAIR (Findable, Accessible, Interoperable, Reusable) data stewardship goals that are increasingly important as data technologies continue to advance. </a:t>
            </a:r>
          </a:p>
        </p:txBody>
      </p:sp>
      <p:sp>
        <p:nvSpPr>
          <p:cNvPr id="10" name="TextBox 9">
            <a:extLst>
              <a:ext uri="{FF2B5EF4-FFF2-40B4-BE49-F238E27FC236}">
                <a16:creationId xmlns:a16="http://schemas.microsoft.com/office/drawing/2014/main" id="{0946666D-04B6-7693-9813-FC10EF2045FC}"/>
              </a:ext>
            </a:extLst>
          </p:cNvPr>
          <p:cNvSpPr txBox="1"/>
          <p:nvPr/>
        </p:nvSpPr>
        <p:spPr>
          <a:xfrm>
            <a:off x="812903" y="11811670"/>
            <a:ext cx="8641809" cy="14100036"/>
          </a:xfrm>
          <a:prstGeom prst="roundRect">
            <a:avLst/>
          </a:prstGeom>
          <a:solidFill>
            <a:srgbClr val="FFFFFF">
              <a:alpha val="89804"/>
            </a:srgbClr>
          </a:solidFill>
          <a:ln>
            <a:noFill/>
          </a:ln>
          <a:effectLst/>
        </p:spPr>
        <p:txBody>
          <a:bodyPr wrap="square" rtlCol="0">
            <a:spAutoFit/>
          </a:bodyPr>
          <a:lstStyle/>
          <a:p>
            <a:r>
              <a:rPr lang="en-US" sz="3600" b="1">
                <a:ea typeface="Verdana" panose="020B0604030504040204" pitchFamily="34" charset="0"/>
                <a:cs typeface="Arial" panose="020B0604020202020204" pitchFamily="34" charset="0"/>
              </a:rPr>
              <a:t>What is FAIR data stewardship?</a:t>
            </a:r>
          </a:p>
          <a:p>
            <a:pPr marL="571500" indent="-571500">
              <a:buFont typeface="Arial" panose="020B0604020202020204" pitchFamily="34" charset="0"/>
              <a:buChar char="•"/>
            </a:pPr>
            <a:r>
              <a:rPr lang="en-US" sz="3600" b="1">
                <a:ea typeface="Verdana" panose="020B0604030504040204" pitchFamily="34" charset="0"/>
                <a:cs typeface="Arial" panose="020B0604020202020204" pitchFamily="34" charset="0"/>
              </a:rPr>
              <a:t>F</a:t>
            </a:r>
            <a:r>
              <a:rPr lang="en-US" sz="3200">
                <a:ea typeface="Verdana" panose="020B0604030504040204" pitchFamily="34" charset="0"/>
                <a:cs typeface="Arial" panose="020B0604020202020204" pitchFamily="34" charset="0"/>
              </a:rPr>
              <a:t>indable</a:t>
            </a:r>
          </a:p>
          <a:p>
            <a:pPr marL="1028700" lvl="1" indent="-571500">
              <a:buFont typeface="Arial" panose="020B0604020202020204" pitchFamily="34" charset="0"/>
              <a:buChar char="•"/>
            </a:pPr>
            <a:r>
              <a:rPr lang="en-US" sz="3200">
                <a:ea typeface="Verdana" panose="020B0604030504040204" pitchFamily="34" charset="0"/>
                <a:cs typeface="Arial" panose="020B0604020202020204" pitchFamily="34" charset="0"/>
              </a:rPr>
              <a:t>Data is findable through standard search tools, like a Digital Object Identifier (DOI)</a:t>
            </a:r>
          </a:p>
          <a:p>
            <a:pPr marL="571500" indent="-571500">
              <a:buFont typeface="Arial" panose="020B0604020202020204" pitchFamily="34" charset="0"/>
              <a:buChar char="•"/>
            </a:pPr>
            <a:r>
              <a:rPr lang="en-US" sz="3600" b="1">
                <a:ea typeface="Verdana" panose="020B0604030504040204" pitchFamily="34" charset="0"/>
                <a:cs typeface="Arial" panose="020B0604020202020204" pitchFamily="34" charset="0"/>
              </a:rPr>
              <a:t>A</a:t>
            </a:r>
            <a:r>
              <a:rPr lang="en-US" sz="3200">
                <a:ea typeface="Verdana" panose="020B0604030504040204" pitchFamily="34" charset="0"/>
                <a:cs typeface="Arial" panose="020B0604020202020204" pitchFamily="34" charset="0"/>
              </a:rPr>
              <a:t>ccessible</a:t>
            </a:r>
          </a:p>
          <a:p>
            <a:pPr marL="1028700" lvl="1" indent="-571500">
              <a:buFont typeface="Arial" panose="020B0604020202020204" pitchFamily="34" charset="0"/>
              <a:buChar char="•"/>
            </a:pPr>
            <a:r>
              <a:rPr lang="en-US" sz="3200">
                <a:ea typeface="Verdana" panose="020B0604030504040204" pitchFamily="34" charset="0"/>
                <a:cs typeface="Arial" panose="020B0604020202020204" pitchFamily="34" charset="0"/>
              </a:rPr>
              <a:t>Data is publicly accessible</a:t>
            </a:r>
          </a:p>
          <a:p>
            <a:pPr marL="571500" indent="-571500">
              <a:buFont typeface="Arial" panose="020B0604020202020204" pitchFamily="34" charset="0"/>
              <a:buChar char="•"/>
            </a:pPr>
            <a:r>
              <a:rPr lang="en-US" sz="3600" b="1">
                <a:ea typeface="Verdana" panose="020B0604030504040204" pitchFamily="34" charset="0"/>
                <a:cs typeface="Arial" panose="020B0604020202020204" pitchFamily="34" charset="0"/>
              </a:rPr>
              <a:t>I</a:t>
            </a:r>
            <a:r>
              <a:rPr lang="en-US" sz="3200">
                <a:ea typeface="Verdana" panose="020B0604030504040204" pitchFamily="34" charset="0"/>
                <a:cs typeface="Arial" panose="020B0604020202020204" pitchFamily="34" charset="0"/>
              </a:rPr>
              <a:t>nteroperable</a:t>
            </a:r>
          </a:p>
          <a:p>
            <a:pPr marL="1028700" lvl="1" indent="-571500">
              <a:buFont typeface="Arial" panose="020B0604020202020204" pitchFamily="34" charset="0"/>
              <a:buChar char="•"/>
            </a:pPr>
            <a:r>
              <a:rPr lang="en-US" sz="3200">
                <a:ea typeface="Verdana" panose="020B0604030504040204" pitchFamily="34" charset="0"/>
                <a:cs typeface="Arial" panose="020B0604020202020204" pitchFamily="34" charset="0"/>
              </a:rPr>
              <a:t>Data is described with the appropriate metadata</a:t>
            </a:r>
          </a:p>
          <a:p>
            <a:pPr marL="571500" indent="-571500">
              <a:buFont typeface="Arial" panose="020B0604020202020204" pitchFamily="34" charset="0"/>
              <a:buChar char="•"/>
            </a:pPr>
            <a:r>
              <a:rPr lang="en-US" sz="3600" b="1">
                <a:ea typeface="Verdana" panose="020B0604030504040204" pitchFamily="34" charset="0"/>
                <a:cs typeface="Arial" panose="020B0604020202020204" pitchFamily="34" charset="0"/>
              </a:rPr>
              <a:t>R</a:t>
            </a:r>
            <a:r>
              <a:rPr lang="en-US" sz="3200">
                <a:ea typeface="Verdana" panose="020B0604030504040204" pitchFamily="34" charset="0"/>
                <a:cs typeface="Arial" panose="020B0604020202020204" pitchFamily="34" charset="0"/>
              </a:rPr>
              <a:t>eusable</a:t>
            </a:r>
          </a:p>
          <a:p>
            <a:pPr marL="1028700" lvl="1" indent="-571500">
              <a:buFont typeface="Arial" panose="020B0604020202020204" pitchFamily="34" charset="0"/>
              <a:buChar char="•"/>
            </a:pPr>
            <a:r>
              <a:rPr lang="en-US" sz="3200">
                <a:ea typeface="Verdana" panose="020B0604030504040204" pitchFamily="34" charset="0"/>
                <a:cs typeface="Arial" panose="020B0604020202020204" pitchFamily="34" charset="0"/>
              </a:rPr>
              <a:t>Data has clear usage license and description of provenance</a:t>
            </a:r>
          </a:p>
          <a:p>
            <a:endParaRPr lang="en-US" sz="3600" b="1">
              <a:ea typeface="Verdana" panose="020B0604030504040204" pitchFamily="34" charset="0"/>
              <a:cs typeface="Arial" panose="020B0604020202020204" pitchFamily="34" charset="0"/>
            </a:endParaRPr>
          </a:p>
          <a:p>
            <a:r>
              <a:rPr lang="en-US" sz="3600" b="1">
                <a:ea typeface="Verdana" panose="020B0604030504040204" pitchFamily="34" charset="0"/>
                <a:cs typeface="Arial" panose="020B0604020202020204" pitchFamily="34" charset="0"/>
              </a:rPr>
              <a:t>Why is </a:t>
            </a:r>
            <a:r>
              <a:rPr lang="en-US" sz="3600" b="1" err="1">
                <a:ea typeface="Verdana" panose="020B0604030504040204" pitchFamily="34" charset="0"/>
                <a:cs typeface="Arial" panose="020B0604020202020204" pitchFamily="34" charset="0"/>
              </a:rPr>
              <a:t>FAIRness</a:t>
            </a:r>
            <a:r>
              <a:rPr lang="en-US" sz="3600" b="1">
                <a:ea typeface="Verdana" panose="020B0604030504040204" pitchFamily="34" charset="0"/>
                <a:cs typeface="Arial" panose="020B0604020202020204" pitchFamily="34" charset="0"/>
              </a:rPr>
              <a:t> important?</a:t>
            </a:r>
          </a:p>
          <a:p>
            <a:pPr marL="457200" indent="-457200">
              <a:buFont typeface="Arial" panose="020B0604020202020204" pitchFamily="34" charset="0"/>
              <a:buChar char="•"/>
            </a:pPr>
            <a:r>
              <a:rPr lang="en-US" sz="3200">
                <a:ea typeface="Verdana" panose="020B0604030504040204" pitchFamily="34" charset="0"/>
                <a:cs typeface="Arial" panose="020B0604020202020204" pitchFamily="34" charset="0"/>
              </a:rPr>
              <a:t>Academic research costs money</a:t>
            </a:r>
          </a:p>
          <a:p>
            <a:pPr marL="914400" lvl="1" indent="-457200">
              <a:buFont typeface="Arial" panose="020B0604020202020204" pitchFamily="34" charset="0"/>
              <a:buChar char="•"/>
            </a:pPr>
            <a:r>
              <a:rPr lang="en-US" sz="3200">
                <a:ea typeface="Verdana" panose="020B0604030504040204" pitchFamily="34" charset="0"/>
                <a:cs typeface="Arial" panose="020B0604020202020204" pitchFamily="34" charset="0"/>
              </a:rPr>
              <a:t>Money </a:t>
            </a:r>
            <a:r>
              <a:rPr lang="en-US" sz="3200">
                <a:ea typeface="Verdana" panose="020B0604030504040204" pitchFamily="34" charset="0"/>
                <a:cs typeface="Arial" panose="020B0604020202020204" pitchFamily="34" charset="0"/>
                <a:sym typeface="Wingdings" panose="05000000000000000000" pitchFamily="2" charset="2"/>
              </a:rPr>
              <a:t></a:t>
            </a:r>
            <a:r>
              <a:rPr lang="en-US" sz="3200">
                <a:ea typeface="Verdana" panose="020B0604030504040204" pitchFamily="34" charset="0"/>
                <a:cs typeface="Arial" panose="020B0604020202020204" pitchFamily="34" charset="0"/>
              </a:rPr>
              <a:t>“products” of value</a:t>
            </a:r>
          </a:p>
          <a:p>
            <a:pPr marL="457200" indent="-457200">
              <a:buFont typeface="Arial" panose="020B0604020202020204" pitchFamily="34" charset="0"/>
              <a:buChar char="•"/>
            </a:pPr>
            <a:r>
              <a:rPr lang="en-US" sz="3200">
                <a:ea typeface="Verdana" panose="020B0604030504040204" pitchFamily="34" charset="0"/>
                <a:cs typeface="Arial" panose="020B0604020202020204" pitchFamily="34" charset="0"/>
              </a:rPr>
              <a:t>We want to leverage that value for:</a:t>
            </a:r>
          </a:p>
          <a:p>
            <a:pPr marL="914400" lvl="1" indent="-457200">
              <a:buFont typeface="Arial" panose="020B0604020202020204" pitchFamily="34" charset="0"/>
              <a:buChar char="•"/>
            </a:pPr>
            <a:r>
              <a:rPr lang="en-US" sz="3200">
                <a:ea typeface="Verdana" panose="020B0604030504040204" pitchFamily="34" charset="0"/>
                <a:cs typeface="Arial" panose="020B0604020202020204" pitchFamily="34" charset="0"/>
              </a:rPr>
              <a:t>Publications</a:t>
            </a:r>
          </a:p>
          <a:p>
            <a:pPr marL="914400" lvl="1" indent="-457200">
              <a:buFont typeface="Arial" panose="020B0604020202020204" pitchFamily="34" charset="0"/>
              <a:buChar char="•"/>
            </a:pPr>
            <a:r>
              <a:rPr lang="en-US" sz="3200">
                <a:ea typeface="Verdana" panose="020B0604030504040204" pitchFamily="34" charset="0"/>
                <a:cs typeface="Arial" panose="020B0604020202020204" pitchFamily="34" charset="0"/>
              </a:rPr>
              <a:t>Accessing additional funding</a:t>
            </a:r>
          </a:p>
          <a:p>
            <a:pPr marL="914400" lvl="1" indent="-457200">
              <a:buFont typeface="Arial" panose="020B0604020202020204" pitchFamily="34" charset="0"/>
              <a:buChar char="•"/>
            </a:pPr>
            <a:r>
              <a:rPr lang="en-US" sz="3200">
                <a:ea typeface="Verdana" panose="020B0604030504040204" pitchFamily="34" charset="0"/>
                <a:cs typeface="Arial" panose="020B0604020202020204" pitchFamily="34" charset="0"/>
              </a:rPr>
              <a:t>Reusing methodology/code</a:t>
            </a:r>
          </a:p>
          <a:p>
            <a:pPr marL="914400" lvl="1" indent="-457200">
              <a:buFont typeface="Arial" panose="020B0604020202020204" pitchFamily="34" charset="0"/>
              <a:buChar char="•"/>
            </a:pPr>
            <a:r>
              <a:rPr lang="en-US" sz="3200">
                <a:ea typeface="Verdana" panose="020B0604030504040204" pitchFamily="34" charset="0"/>
                <a:cs typeface="Arial" panose="020B0604020202020204" pitchFamily="34" charset="0"/>
              </a:rPr>
              <a:t>Inter-institution comparison</a:t>
            </a:r>
          </a:p>
          <a:p>
            <a:pPr marL="457200" indent="-457200">
              <a:buFont typeface="Arial" panose="020B0604020202020204" pitchFamily="34" charset="0"/>
              <a:buChar char="•"/>
            </a:pPr>
            <a:r>
              <a:rPr lang="en-US" sz="3200">
                <a:ea typeface="Verdana" panose="020B0604030504040204" pitchFamily="34" charset="0"/>
                <a:cs typeface="Arial" panose="020B0604020202020204" pitchFamily="34" charset="0"/>
              </a:rPr>
              <a:t>If research products are not FAIR:</a:t>
            </a:r>
          </a:p>
          <a:p>
            <a:pPr marL="914400" lvl="1" indent="-457200">
              <a:buFont typeface="Arial" panose="020B0604020202020204" pitchFamily="34" charset="0"/>
              <a:buChar char="•"/>
            </a:pPr>
            <a:r>
              <a:rPr lang="en-US" sz="3200">
                <a:ea typeface="Verdana" panose="020B0604030504040204" pitchFamily="34" charset="0"/>
                <a:cs typeface="Arial" panose="020B0604020202020204" pitchFamily="34" charset="0"/>
              </a:rPr>
              <a:t>More difficult or impossible</a:t>
            </a:r>
          </a:p>
          <a:p>
            <a:pPr marL="914400" lvl="1" indent="-457200">
              <a:buFont typeface="Arial" panose="020B0604020202020204" pitchFamily="34" charset="0"/>
              <a:buChar char="•"/>
            </a:pPr>
            <a:r>
              <a:rPr lang="en-US" sz="3200">
                <a:ea typeface="Verdana" panose="020B0604030504040204" pitchFamily="34" charset="0"/>
                <a:cs typeface="Arial" panose="020B0604020202020204" pitchFamily="34" charset="0"/>
              </a:rPr>
              <a:t>Time consuming (= $$$)</a:t>
            </a:r>
          </a:p>
        </p:txBody>
      </p:sp>
      <p:grpSp>
        <p:nvGrpSpPr>
          <p:cNvPr id="31" name="Group 30">
            <a:extLst>
              <a:ext uri="{FF2B5EF4-FFF2-40B4-BE49-F238E27FC236}">
                <a16:creationId xmlns:a16="http://schemas.microsoft.com/office/drawing/2014/main" id="{BE5A4B1D-7835-5565-7319-C2E526DAE59C}"/>
              </a:ext>
            </a:extLst>
          </p:cNvPr>
          <p:cNvGrpSpPr/>
          <p:nvPr/>
        </p:nvGrpSpPr>
        <p:grpSpPr>
          <a:xfrm>
            <a:off x="10205464" y="11302881"/>
            <a:ext cx="28675896" cy="5736863"/>
            <a:chOff x="10503931" y="11261743"/>
            <a:chExt cx="28675896" cy="5736863"/>
          </a:xfrm>
        </p:grpSpPr>
        <p:sp>
          <p:nvSpPr>
            <p:cNvPr id="1027" name="Arrow: Pentagon 1026">
              <a:extLst>
                <a:ext uri="{FF2B5EF4-FFF2-40B4-BE49-F238E27FC236}">
                  <a16:creationId xmlns:a16="http://schemas.microsoft.com/office/drawing/2014/main" id="{5693307A-D948-DD5D-D20E-AFDF3349FF56}"/>
                </a:ext>
              </a:extLst>
            </p:cNvPr>
            <p:cNvSpPr/>
            <p:nvPr/>
          </p:nvSpPr>
          <p:spPr>
            <a:xfrm>
              <a:off x="10503931" y="11261743"/>
              <a:ext cx="6730112" cy="5736863"/>
            </a:xfrm>
            <a:prstGeom prst="homePlate">
              <a:avLst>
                <a:gd name="adj" fmla="val 37491"/>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FFD3836-1174-1F50-C6DE-833E7BC0BCCE}"/>
                </a:ext>
              </a:extLst>
            </p:cNvPr>
            <p:cNvGrpSpPr/>
            <p:nvPr/>
          </p:nvGrpSpPr>
          <p:grpSpPr>
            <a:xfrm>
              <a:off x="15058112" y="11261743"/>
              <a:ext cx="7315200" cy="5736862"/>
              <a:chOff x="15058112" y="11261690"/>
              <a:chExt cx="7315200" cy="5708012"/>
            </a:xfrm>
          </p:grpSpPr>
          <p:sp>
            <p:nvSpPr>
              <p:cNvPr id="1028" name="Arrow: Chevron 1027">
                <a:extLst>
                  <a:ext uri="{FF2B5EF4-FFF2-40B4-BE49-F238E27FC236}">
                    <a16:creationId xmlns:a16="http://schemas.microsoft.com/office/drawing/2014/main" id="{8F7E342A-8457-C9EB-FA0C-8AE526EC469A}"/>
                  </a:ext>
                </a:extLst>
              </p:cNvPr>
              <p:cNvSpPr/>
              <p:nvPr/>
            </p:nvSpPr>
            <p:spPr>
              <a:xfrm>
                <a:off x="15058112" y="11261690"/>
                <a:ext cx="7315200" cy="5708012"/>
              </a:xfrm>
              <a:prstGeom prst="chevron">
                <a:avLst>
                  <a:gd name="adj" fmla="val 28480"/>
                </a:avLst>
              </a:prstGeom>
              <a:solidFill>
                <a:srgbClr val="CF395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a:solidFill>
                      <a:schemeClr val="bg1"/>
                    </a:solidFill>
                  </a:rPr>
                  <a:t>Data is transferred to the FLI via a cellular data logger</a:t>
                </a:r>
              </a:p>
            </p:txBody>
          </p:sp>
          <p:pic>
            <p:nvPicPr>
              <p:cNvPr id="1057" name="Graphic 1056" descr="Cell Tower outline">
                <a:extLst>
                  <a:ext uri="{FF2B5EF4-FFF2-40B4-BE49-F238E27FC236}">
                    <a16:creationId xmlns:a16="http://schemas.microsoft.com/office/drawing/2014/main" id="{4D4EEAD5-453E-0F61-253D-445685D8AE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58660" y="13009533"/>
                <a:ext cx="1989435" cy="1989435"/>
              </a:xfrm>
              <a:prstGeom prst="rect">
                <a:avLst/>
              </a:prstGeom>
            </p:spPr>
          </p:pic>
        </p:grpSp>
        <p:grpSp>
          <p:nvGrpSpPr>
            <p:cNvPr id="27" name="Group 26">
              <a:extLst>
                <a:ext uri="{FF2B5EF4-FFF2-40B4-BE49-F238E27FC236}">
                  <a16:creationId xmlns:a16="http://schemas.microsoft.com/office/drawing/2014/main" id="{8F0ED9AC-175B-CCC7-8F58-FE7A069D73BE}"/>
                </a:ext>
              </a:extLst>
            </p:cNvPr>
            <p:cNvGrpSpPr/>
            <p:nvPr/>
          </p:nvGrpSpPr>
          <p:grpSpPr>
            <a:xfrm>
              <a:off x="31864627" y="11275780"/>
              <a:ext cx="7315200" cy="5719135"/>
              <a:chOff x="31864627" y="11253908"/>
              <a:chExt cx="7315200" cy="5705167"/>
            </a:xfrm>
          </p:grpSpPr>
          <p:sp>
            <p:nvSpPr>
              <p:cNvPr id="1033" name="Arrow: Chevron 1032">
                <a:extLst>
                  <a:ext uri="{FF2B5EF4-FFF2-40B4-BE49-F238E27FC236}">
                    <a16:creationId xmlns:a16="http://schemas.microsoft.com/office/drawing/2014/main" id="{4369B627-272A-79AB-0282-BFF3548378CB}"/>
                  </a:ext>
                </a:extLst>
              </p:cNvPr>
              <p:cNvSpPr/>
              <p:nvPr/>
            </p:nvSpPr>
            <p:spPr>
              <a:xfrm>
                <a:off x="31864627" y="11253908"/>
                <a:ext cx="7315200" cy="5705167"/>
              </a:xfrm>
              <a:prstGeom prst="chevron">
                <a:avLst>
                  <a:gd name="adj" fmla="val 28480"/>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a:solidFill>
                      <a:schemeClr val="bg1"/>
                    </a:solidFill>
                  </a:rPr>
                  <a:t>Dataset is passed to final R script that builds app</a:t>
                </a:r>
              </a:p>
            </p:txBody>
          </p:sp>
          <p:pic>
            <p:nvPicPr>
              <p:cNvPr id="1059" name="Graphic 1058" descr="Scroll outline">
                <a:extLst>
                  <a:ext uri="{FF2B5EF4-FFF2-40B4-BE49-F238E27FC236}">
                    <a16:creationId xmlns:a16="http://schemas.microsoft.com/office/drawing/2014/main" id="{F71419D9-E3FE-9628-5126-1BCB1FD79B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37196" y="13257818"/>
                <a:ext cx="1782845" cy="1835728"/>
              </a:xfrm>
              <a:prstGeom prst="rect">
                <a:avLst/>
              </a:prstGeom>
            </p:spPr>
          </p:pic>
        </p:grpSp>
        <p:grpSp>
          <p:nvGrpSpPr>
            <p:cNvPr id="29" name="Group 28">
              <a:extLst>
                <a:ext uri="{FF2B5EF4-FFF2-40B4-BE49-F238E27FC236}">
                  <a16:creationId xmlns:a16="http://schemas.microsoft.com/office/drawing/2014/main" id="{7936E634-7D7E-6DCC-E53E-ABA658791857}"/>
                </a:ext>
              </a:extLst>
            </p:cNvPr>
            <p:cNvGrpSpPr/>
            <p:nvPr/>
          </p:nvGrpSpPr>
          <p:grpSpPr>
            <a:xfrm>
              <a:off x="20616964" y="11261744"/>
              <a:ext cx="7315200" cy="5733170"/>
              <a:chOff x="20616964" y="11261835"/>
              <a:chExt cx="7315200" cy="5704643"/>
            </a:xfrm>
          </p:grpSpPr>
          <p:sp>
            <p:nvSpPr>
              <p:cNvPr id="1029" name="Arrow: Chevron 1028">
                <a:extLst>
                  <a:ext uri="{FF2B5EF4-FFF2-40B4-BE49-F238E27FC236}">
                    <a16:creationId xmlns:a16="http://schemas.microsoft.com/office/drawing/2014/main" id="{4517FE35-F6A5-18AE-A99D-5D00C7B7D196}"/>
                  </a:ext>
                </a:extLst>
              </p:cNvPr>
              <p:cNvSpPr/>
              <p:nvPr/>
            </p:nvSpPr>
            <p:spPr>
              <a:xfrm>
                <a:off x="20616964" y="11261835"/>
                <a:ext cx="7315200" cy="5704643"/>
              </a:xfrm>
              <a:prstGeom prst="chevron">
                <a:avLst>
                  <a:gd name="adj" fmla="val 28480"/>
                </a:avLst>
              </a:prstGeom>
              <a:solidFill>
                <a:srgbClr val="AF59B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a:solidFill>
                      <a:schemeClr val="bg1"/>
                    </a:solidFill>
                  </a:rPr>
                  <a:t>R script reads and uploads raw files to </a:t>
                </a:r>
                <a:r>
                  <a:rPr lang="en-US" sz="3200" err="1">
                    <a:solidFill>
                      <a:schemeClr val="bg1"/>
                    </a:solidFill>
                  </a:rPr>
                  <a:t>DropBox</a:t>
                </a:r>
                <a:endParaRPr lang="en-US" sz="3200">
                  <a:solidFill>
                    <a:schemeClr val="bg1"/>
                  </a:solidFill>
                </a:endParaRPr>
              </a:p>
            </p:txBody>
          </p:sp>
          <p:pic>
            <p:nvPicPr>
              <p:cNvPr id="1061" name="Graphic 1060" descr="Upload outline">
                <a:extLst>
                  <a:ext uri="{FF2B5EF4-FFF2-40B4-BE49-F238E27FC236}">
                    <a16:creationId xmlns:a16="http://schemas.microsoft.com/office/drawing/2014/main" id="{6E7F4C1F-4D86-37AE-0B70-8A14C5D6CE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086481" y="13257818"/>
                <a:ext cx="1682023" cy="1682023"/>
              </a:xfrm>
              <a:prstGeom prst="rect">
                <a:avLst/>
              </a:prstGeom>
            </p:spPr>
          </p:pic>
        </p:grpSp>
        <p:grpSp>
          <p:nvGrpSpPr>
            <p:cNvPr id="28" name="Group 27">
              <a:extLst>
                <a:ext uri="{FF2B5EF4-FFF2-40B4-BE49-F238E27FC236}">
                  <a16:creationId xmlns:a16="http://schemas.microsoft.com/office/drawing/2014/main" id="{B248BD61-B2A5-2305-4AFA-FED70C6F4969}"/>
                </a:ext>
              </a:extLst>
            </p:cNvPr>
            <p:cNvGrpSpPr/>
            <p:nvPr/>
          </p:nvGrpSpPr>
          <p:grpSpPr>
            <a:xfrm>
              <a:off x="26240796" y="11265437"/>
              <a:ext cx="7315200" cy="5729478"/>
              <a:chOff x="26240796" y="11265480"/>
              <a:chExt cx="7315200" cy="5693664"/>
            </a:xfrm>
          </p:grpSpPr>
          <p:sp>
            <p:nvSpPr>
              <p:cNvPr id="1030" name="Arrow: Chevron 1029">
                <a:extLst>
                  <a:ext uri="{FF2B5EF4-FFF2-40B4-BE49-F238E27FC236}">
                    <a16:creationId xmlns:a16="http://schemas.microsoft.com/office/drawing/2014/main" id="{5DD10FA5-0C2F-3D5F-F88D-89129366782B}"/>
                  </a:ext>
                </a:extLst>
              </p:cNvPr>
              <p:cNvSpPr/>
              <p:nvPr/>
            </p:nvSpPr>
            <p:spPr>
              <a:xfrm>
                <a:off x="26240796" y="11265480"/>
                <a:ext cx="7315200" cy="5693664"/>
              </a:xfrm>
              <a:prstGeom prst="chevron">
                <a:avLst>
                  <a:gd name="adj" fmla="val 28480"/>
                </a:avLst>
              </a:prstGeom>
              <a:solidFill>
                <a:srgbClr val="47C17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a:solidFill>
                      <a:schemeClr val="bg1"/>
                    </a:solidFill>
                  </a:rPr>
                  <a:t>Another R script reads files from </a:t>
                </a:r>
                <a:r>
                  <a:rPr lang="en-US" sz="3200" err="1">
                    <a:solidFill>
                      <a:schemeClr val="bg1"/>
                    </a:solidFill>
                  </a:rPr>
                  <a:t>DropBox</a:t>
                </a:r>
                <a:r>
                  <a:rPr lang="en-US" sz="3200">
                    <a:solidFill>
                      <a:schemeClr val="bg1"/>
                    </a:solidFill>
                  </a:rPr>
                  <a:t> and processes data</a:t>
                </a:r>
              </a:p>
              <a:p>
                <a:pPr marL="457200" indent="-457200">
                  <a:buFont typeface="Arial" panose="020B0604020202020204" pitchFamily="34" charset="0"/>
                  <a:buChar char="•"/>
                </a:pPr>
                <a:r>
                  <a:rPr lang="en-US" sz="3200">
                    <a:solidFill>
                      <a:schemeClr val="bg1"/>
                    </a:solidFill>
                  </a:rPr>
                  <a:t>“Tidying”</a:t>
                </a:r>
              </a:p>
              <a:p>
                <a:pPr marL="457200" indent="-457200">
                  <a:buFont typeface="Arial" panose="020B0604020202020204" pitchFamily="34" charset="0"/>
                  <a:buChar char="•"/>
                </a:pPr>
                <a:r>
                  <a:rPr lang="en-US" sz="3200">
                    <a:solidFill>
                      <a:schemeClr val="bg1"/>
                    </a:solidFill>
                  </a:rPr>
                  <a:t>Removes irrelevant parameters</a:t>
                </a:r>
              </a:p>
              <a:p>
                <a:pPr marL="457200" indent="-457200">
                  <a:buFont typeface="Arial" panose="020B0604020202020204" pitchFamily="34" charset="0"/>
                  <a:buChar char="•"/>
                </a:pPr>
                <a:r>
                  <a:rPr lang="en-US" sz="3200">
                    <a:solidFill>
                      <a:schemeClr val="bg1"/>
                    </a:solidFill>
                  </a:rPr>
                  <a:t>Merges respective datafiles</a:t>
                </a:r>
              </a:p>
            </p:txBody>
          </p:sp>
          <p:pic>
            <p:nvPicPr>
              <p:cNvPr id="1063" name="Graphic 1062" descr="Mop and bucket outline">
                <a:extLst>
                  <a:ext uri="{FF2B5EF4-FFF2-40B4-BE49-F238E27FC236}">
                    <a16:creationId xmlns:a16="http://schemas.microsoft.com/office/drawing/2014/main" id="{47ABFFBB-3EA7-1637-378A-110D9FB17F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645333" y="13359831"/>
                <a:ext cx="1494036" cy="1494036"/>
              </a:xfrm>
              <a:prstGeom prst="rect">
                <a:avLst/>
              </a:prstGeom>
            </p:spPr>
          </p:pic>
        </p:grpSp>
      </p:grpSp>
      <p:pic>
        <p:nvPicPr>
          <p:cNvPr id="1065" name="Graphic 1064" descr="Magic Wand Auto outline">
            <a:extLst>
              <a:ext uri="{FF2B5EF4-FFF2-40B4-BE49-F238E27FC236}">
                <a16:creationId xmlns:a16="http://schemas.microsoft.com/office/drawing/2014/main" id="{945C4B4A-A4F0-41B6-A199-476928774F1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3914081">
            <a:off x="37833680" y="11282665"/>
            <a:ext cx="1882008" cy="1882008"/>
          </a:xfrm>
          <a:prstGeom prst="rect">
            <a:avLst/>
          </a:prstGeom>
        </p:spPr>
      </p:pic>
      <p:pic>
        <p:nvPicPr>
          <p:cNvPr id="33" name="Picture 32" descr="A black screen with white text&#10;&#10;Description automatically generated">
            <a:extLst>
              <a:ext uri="{FF2B5EF4-FFF2-40B4-BE49-F238E27FC236}">
                <a16:creationId xmlns:a16="http://schemas.microsoft.com/office/drawing/2014/main" id="{74BBE078-A710-36E2-52BC-F36F55F3642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383119" y="10785776"/>
            <a:ext cx="3041135" cy="3802142"/>
          </a:xfrm>
          <a:prstGeom prst="rect">
            <a:avLst/>
          </a:prstGeom>
        </p:spPr>
      </p:pic>
      <p:pic>
        <p:nvPicPr>
          <p:cNvPr id="35" name="Picture 34" descr="A black background with white text&#10;&#10;Description automatically generated">
            <a:extLst>
              <a:ext uri="{FF2B5EF4-FFF2-40B4-BE49-F238E27FC236}">
                <a16:creationId xmlns:a16="http://schemas.microsoft.com/office/drawing/2014/main" id="{B5AA6EEB-35D9-BA1D-30C1-7214649C2EE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383119" y="14854358"/>
            <a:ext cx="3041136" cy="3802143"/>
          </a:xfrm>
          <a:prstGeom prst="rect">
            <a:avLst/>
          </a:prstGeom>
        </p:spPr>
      </p:pic>
      <p:pic>
        <p:nvPicPr>
          <p:cNvPr id="37" name="Graphic 36" descr="Magic Wand Auto outline">
            <a:extLst>
              <a:ext uri="{FF2B5EF4-FFF2-40B4-BE49-F238E27FC236}">
                <a16:creationId xmlns:a16="http://schemas.microsoft.com/office/drawing/2014/main" id="{B6FA1145-8BEE-0C1C-72FF-9B030311B5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512448">
            <a:off x="38159651" y="15653107"/>
            <a:ext cx="1882008" cy="1882008"/>
          </a:xfrm>
          <a:prstGeom prst="rect">
            <a:avLst/>
          </a:prstGeom>
        </p:spPr>
      </p:pic>
      <p:sp>
        <p:nvSpPr>
          <p:cNvPr id="11" name="Rectangle: Rounded Corners 10">
            <a:extLst>
              <a:ext uri="{FF2B5EF4-FFF2-40B4-BE49-F238E27FC236}">
                <a16:creationId xmlns:a16="http://schemas.microsoft.com/office/drawing/2014/main" id="{E5CA2796-94E8-01DC-AA83-5E98A5A190EA}"/>
              </a:ext>
            </a:extLst>
          </p:cNvPr>
          <p:cNvSpPr/>
          <p:nvPr/>
        </p:nvSpPr>
        <p:spPr>
          <a:xfrm>
            <a:off x="892209" y="3171023"/>
            <a:ext cx="8691000" cy="7102360"/>
          </a:xfrm>
          <a:prstGeom prst="roundRect">
            <a:avLst/>
          </a:prstGeom>
          <a:blipFill>
            <a:blip r:embed="rId1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03A9DE8-FC58-61BC-2C36-78B39E16AA61}"/>
              </a:ext>
            </a:extLst>
          </p:cNvPr>
          <p:cNvSpPr txBox="1"/>
          <p:nvPr/>
        </p:nvSpPr>
        <p:spPr>
          <a:xfrm>
            <a:off x="10479335" y="17353739"/>
            <a:ext cx="16723318" cy="461665"/>
          </a:xfrm>
          <a:prstGeom prst="rect">
            <a:avLst/>
          </a:prstGeom>
          <a:noFill/>
        </p:spPr>
        <p:txBody>
          <a:bodyPr wrap="square" lIns="91440" tIns="45720" rIns="91440" bIns="45720" rtlCol="0" anchor="t">
            <a:spAutoFit/>
          </a:bodyPr>
          <a:lstStyle/>
          <a:p>
            <a:r>
              <a:rPr lang="en-US" sz="2400" b="1"/>
              <a:t>Fig 2</a:t>
            </a:r>
            <a:r>
              <a:rPr lang="en-US" sz="2400"/>
              <a:t>: Data pipeline, representing how data goes from the physical buoy to your computer screen. Buoy photo credit: Trevor Massey</a:t>
            </a:r>
            <a:endParaRPr lang="en-US" sz="2400" b="1"/>
          </a:p>
        </p:txBody>
      </p:sp>
      <p:sp>
        <p:nvSpPr>
          <p:cNvPr id="14" name="TextBox 13">
            <a:extLst>
              <a:ext uri="{FF2B5EF4-FFF2-40B4-BE49-F238E27FC236}">
                <a16:creationId xmlns:a16="http://schemas.microsoft.com/office/drawing/2014/main" id="{EB88E3C2-E543-DE30-201D-0BE1D3C72F55}"/>
              </a:ext>
            </a:extLst>
          </p:cNvPr>
          <p:cNvSpPr txBox="1"/>
          <p:nvPr/>
        </p:nvSpPr>
        <p:spPr>
          <a:xfrm>
            <a:off x="1036461" y="10622905"/>
            <a:ext cx="8324605" cy="830053"/>
          </a:xfrm>
          <a:prstGeom prst="rect">
            <a:avLst/>
          </a:prstGeom>
          <a:noFill/>
        </p:spPr>
        <p:txBody>
          <a:bodyPr wrap="square" rtlCol="0">
            <a:spAutoFit/>
          </a:bodyPr>
          <a:lstStyle/>
          <a:p>
            <a:r>
              <a:rPr lang="en-US" sz="2400" b="1"/>
              <a:t>Fig 1</a:t>
            </a:r>
            <a:r>
              <a:rPr lang="en-US" sz="2400"/>
              <a:t>: Summary of Owasco Lake / watershed characteristics and buoy location.</a:t>
            </a:r>
            <a:endParaRPr lang="en-US" sz="2400" b="1"/>
          </a:p>
        </p:txBody>
      </p:sp>
      <p:sp>
        <p:nvSpPr>
          <p:cNvPr id="7" name="TextBox 6">
            <a:extLst>
              <a:ext uri="{FF2B5EF4-FFF2-40B4-BE49-F238E27FC236}">
                <a16:creationId xmlns:a16="http://schemas.microsoft.com/office/drawing/2014/main" id="{A846E1F7-BED5-F401-D745-AE9682E6774F}"/>
              </a:ext>
            </a:extLst>
          </p:cNvPr>
          <p:cNvSpPr txBox="1"/>
          <p:nvPr/>
        </p:nvSpPr>
        <p:spPr>
          <a:xfrm>
            <a:off x="35948485" y="26611592"/>
            <a:ext cx="7827280" cy="5073729"/>
          </a:xfrm>
          <a:prstGeom prst="roundRect">
            <a:avLst/>
          </a:prstGeom>
          <a:solidFill>
            <a:srgbClr val="FFFFFF">
              <a:alpha val="89804"/>
            </a:srgbClr>
          </a:solidFill>
          <a:ln>
            <a:noFill/>
          </a:ln>
          <a:effectLst/>
        </p:spPr>
        <p:txBody>
          <a:bodyPr wrap="square" lIns="91440" tIns="45720" rIns="91440" bIns="45720" rtlCol="0" anchor="t">
            <a:spAutoFit/>
          </a:bodyPr>
          <a:lstStyle/>
          <a:p>
            <a:r>
              <a:rPr lang="en-US" sz="3600" b="1">
                <a:ea typeface="Verdana"/>
                <a:cs typeface="Arial"/>
              </a:rPr>
              <a:t>Closing thoughts</a:t>
            </a:r>
            <a:endParaRPr lang="en-US" sz="3600">
              <a:ea typeface="Verdana"/>
              <a:cs typeface="Arial"/>
            </a:endParaRPr>
          </a:p>
          <a:p>
            <a:pPr marL="457200" indent="-457200">
              <a:buFont typeface="Arial" panose="020B0604020202020204" pitchFamily="34" charset="0"/>
              <a:buChar char="•"/>
            </a:pPr>
            <a:r>
              <a:rPr lang="en-US" sz="3200">
                <a:ea typeface="Verdana"/>
                <a:cs typeface="Arial"/>
              </a:rPr>
              <a:t>Many research projects are funded by municipal, state, or federal grants</a:t>
            </a:r>
          </a:p>
          <a:p>
            <a:pPr marL="914400" lvl="1" indent="-457200">
              <a:buFont typeface="Arial" panose="020B0604020202020204" pitchFamily="34" charset="0"/>
              <a:buChar char="•"/>
            </a:pPr>
            <a:r>
              <a:rPr lang="en-US" sz="3200">
                <a:ea typeface="Verdana"/>
                <a:cs typeface="Arial"/>
              </a:rPr>
              <a:t>Owasco Buoy funding:  Cayuga County, Emerson Foundation.</a:t>
            </a:r>
          </a:p>
          <a:p>
            <a:pPr marL="457200" indent="-457200">
              <a:buFont typeface="Arial" panose="020B0604020202020204" pitchFamily="34" charset="0"/>
              <a:buChar char="•"/>
            </a:pPr>
            <a:r>
              <a:rPr lang="en-US" sz="3200">
                <a:ea typeface="Verdana"/>
                <a:cs typeface="Arial"/>
              </a:rPr>
              <a:t>That means it is, in part, funded by you!</a:t>
            </a:r>
          </a:p>
          <a:p>
            <a:pPr marL="457200" indent="-457200">
              <a:buFont typeface="Arial" panose="020B0604020202020204" pitchFamily="34" charset="0"/>
              <a:buChar char="•"/>
            </a:pPr>
            <a:r>
              <a:rPr lang="en-US" sz="3200" err="1">
                <a:ea typeface="Verdana"/>
                <a:cs typeface="Arial"/>
              </a:rPr>
              <a:t>unFAIR</a:t>
            </a:r>
            <a:r>
              <a:rPr lang="en-US" sz="3200">
                <a:ea typeface="Verdana"/>
                <a:cs typeface="Arial"/>
              </a:rPr>
              <a:t> research products have truncated longevity, utility, and impact.</a:t>
            </a:r>
          </a:p>
          <a:p>
            <a:pPr marL="914400" lvl="1" indent="-457200">
              <a:buFont typeface="Arial" panose="020B0604020202020204" pitchFamily="34" charset="0"/>
              <a:buChar char="•"/>
            </a:pPr>
            <a:r>
              <a:rPr lang="en-US" sz="3200">
                <a:ea typeface="Verdana"/>
                <a:cs typeface="Arial"/>
              </a:rPr>
              <a:t>Reduces potential for social good</a:t>
            </a:r>
          </a:p>
        </p:txBody>
      </p:sp>
      <p:sp>
        <p:nvSpPr>
          <p:cNvPr id="8" name="Cloud 7">
            <a:extLst>
              <a:ext uri="{FF2B5EF4-FFF2-40B4-BE49-F238E27FC236}">
                <a16:creationId xmlns:a16="http://schemas.microsoft.com/office/drawing/2014/main" id="{B218973C-ED4B-D2EC-FF43-E23D72FD4A1B}"/>
              </a:ext>
            </a:extLst>
          </p:cNvPr>
          <p:cNvSpPr/>
          <p:nvPr/>
        </p:nvSpPr>
        <p:spPr>
          <a:xfrm>
            <a:off x="9900215" y="17846276"/>
            <a:ext cx="12045385" cy="6864201"/>
          </a:xfrm>
          <a:prstGeom prst="cloud">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b="1">
                <a:solidFill>
                  <a:schemeClr val="tx1"/>
                </a:solidFill>
              </a:rPr>
              <a:t>Questions…</a:t>
            </a:r>
            <a:endParaRPr lang="en-US" sz="3600" b="1">
              <a:solidFill>
                <a:schemeClr val="tx1"/>
              </a:solidFill>
              <a:cs typeface="Calibri"/>
            </a:endParaRPr>
          </a:p>
          <a:p>
            <a:pPr marL="342900" indent="-342900">
              <a:buFont typeface="Arial" panose="020B0604020202020204" pitchFamily="34" charset="0"/>
              <a:buChar char="•"/>
            </a:pPr>
            <a:r>
              <a:rPr lang="en-US" sz="2800">
                <a:solidFill>
                  <a:schemeClr val="tx1"/>
                </a:solidFill>
              </a:rPr>
              <a:t>Why do so many water quality graphs have distinct layers in the summer?</a:t>
            </a:r>
            <a:endParaRPr lang="en-US" sz="2800">
              <a:solidFill>
                <a:schemeClr val="tx1"/>
              </a:solidFill>
              <a:cs typeface="Calibri"/>
            </a:endParaRPr>
          </a:p>
          <a:p>
            <a:pPr marL="342900" indent="-342900">
              <a:buFont typeface="Arial" panose="020B0604020202020204" pitchFamily="34" charset="0"/>
              <a:buChar char="•"/>
            </a:pPr>
            <a:r>
              <a:rPr lang="en-US" sz="2800">
                <a:solidFill>
                  <a:schemeClr val="tx1"/>
                </a:solidFill>
              </a:rPr>
              <a:t>What could be causing the big jump in dissolved oxygen saturation in June?</a:t>
            </a:r>
            <a:endParaRPr lang="en-US" sz="2800">
              <a:solidFill>
                <a:schemeClr val="tx1"/>
              </a:solidFill>
              <a:cs typeface="Calibri"/>
            </a:endParaRPr>
          </a:p>
          <a:p>
            <a:pPr marL="342900" indent="-342900">
              <a:buFont typeface="Arial" panose="020B0604020202020204" pitchFamily="34" charset="0"/>
              <a:buChar char="•"/>
            </a:pPr>
            <a:r>
              <a:rPr lang="en-US" sz="2800">
                <a:solidFill>
                  <a:schemeClr val="tx1"/>
                </a:solidFill>
              </a:rPr>
              <a:t>Why does specific conductance increase at the bottom of the lake near the end of the season?</a:t>
            </a:r>
            <a:endParaRPr lang="en-US" sz="2800">
              <a:solidFill>
                <a:schemeClr val="tx1"/>
              </a:solidFill>
              <a:cs typeface="Calibri"/>
            </a:endParaRPr>
          </a:p>
          <a:p>
            <a:pPr marL="342900" indent="-342900">
              <a:buFont typeface="Arial" panose="020B0604020202020204" pitchFamily="34" charset="0"/>
              <a:buChar char="•"/>
            </a:pPr>
            <a:endParaRPr lang="en-US" sz="2800">
              <a:solidFill>
                <a:schemeClr val="tx1"/>
              </a:solidFill>
            </a:endParaRPr>
          </a:p>
        </p:txBody>
      </p:sp>
      <p:pic>
        <p:nvPicPr>
          <p:cNvPr id="16" name="Picture 15">
            <a:extLst>
              <a:ext uri="{FF2B5EF4-FFF2-40B4-BE49-F238E27FC236}">
                <a16:creationId xmlns:a16="http://schemas.microsoft.com/office/drawing/2014/main" id="{B2DFBFEC-4E33-6578-8887-58AFA50B6AB9}"/>
              </a:ext>
            </a:extLst>
          </p:cNvPr>
          <p:cNvPicPr>
            <a:picLocks noChangeAspect="1"/>
          </p:cNvPicPr>
          <p:nvPr/>
        </p:nvPicPr>
        <p:blipFill>
          <a:blip r:embed="rId16"/>
          <a:stretch>
            <a:fillRect/>
          </a:stretch>
        </p:blipFill>
        <p:spPr>
          <a:xfrm>
            <a:off x="23142678" y="18589826"/>
            <a:ext cx="16880656" cy="5811061"/>
          </a:xfrm>
          <a:prstGeom prst="rect">
            <a:avLst/>
          </a:prstGeom>
        </p:spPr>
      </p:pic>
      <p:pic>
        <p:nvPicPr>
          <p:cNvPr id="32" name="Picture 31">
            <a:extLst>
              <a:ext uri="{FF2B5EF4-FFF2-40B4-BE49-F238E27FC236}">
                <a16:creationId xmlns:a16="http://schemas.microsoft.com/office/drawing/2014/main" id="{76125A67-008E-EB1C-5258-CC61A60615B3}"/>
              </a:ext>
            </a:extLst>
          </p:cNvPr>
          <p:cNvPicPr>
            <a:picLocks noChangeAspect="1"/>
          </p:cNvPicPr>
          <p:nvPr/>
        </p:nvPicPr>
        <p:blipFill>
          <a:blip r:embed="rId17"/>
          <a:stretch>
            <a:fillRect/>
          </a:stretch>
        </p:blipFill>
        <p:spPr>
          <a:xfrm>
            <a:off x="817920" y="26308516"/>
            <a:ext cx="16928287" cy="5877745"/>
          </a:xfrm>
          <a:prstGeom prst="rect">
            <a:avLst/>
          </a:prstGeom>
        </p:spPr>
      </p:pic>
      <p:pic>
        <p:nvPicPr>
          <p:cNvPr id="38" name="Picture 37">
            <a:extLst>
              <a:ext uri="{FF2B5EF4-FFF2-40B4-BE49-F238E27FC236}">
                <a16:creationId xmlns:a16="http://schemas.microsoft.com/office/drawing/2014/main" id="{734D611A-51D1-3C36-BC9F-87B27B9B4127}"/>
              </a:ext>
            </a:extLst>
          </p:cNvPr>
          <p:cNvPicPr>
            <a:picLocks noChangeAspect="1"/>
          </p:cNvPicPr>
          <p:nvPr/>
        </p:nvPicPr>
        <p:blipFill>
          <a:blip r:embed="rId18"/>
          <a:stretch>
            <a:fillRect/>
          </a:stretch>
        </p:blipFill>
        <p:spPr>
          <a:xfrm>
            <a:off x="18426137" y="26307123"/>
            <a:ext cx="16861603" cy="5858693"/>
          </a:xfrm>
          <a:prstGeom prst="rect">
            <a:avLst/>
          </a:prstGeom>
        </p:spPr>
      </p:pic>
      <p:sp>
        <p:nvSpPr>
          <p:cNvPr id="47" name="TextBox 46">
            <a:extLst>
              <a:ext uri="{FF2B5EF4-FFF2-40B4-BE49-F238E27FC236}">
                <a16:creationId xmlns:a16="http://schemas.microsoft.com/office/drawing/2014/main" id="{D3F922C8-6370-ED83-EB1E-50C8D8FFE776}"/>
              </a:ext>
            </a:extLst>
          </p:cNvPr>
          <p:cNvSpPr txBox="1"/>
          <p:nvPr/>
        </p:nvSpPr>
        <p:spPr>
          <a:xfrm>
            <a:off x="23142678" y="24603490"/>
            <a:ext cx="16282105" cy="461665"/>
          </a:xfrm>
          <a:prstGeom prst="rect">
            <a:avLst/>
          </a:prstGeom>
          <a:noFill/>
        </p:spPr>
        <p:txBody>
          <a:bodyPr wrap="square" rtlCol="0">
            <a:spAutoFit/>
          </a:bodyPr>
          <a:lstStyle/>
          <a:p>
            <a:r>
              <a:rPr lang="en-US" sz="2400" b="1"/>
              <a:t>Fig 3</a:t>
            </a:r>
            <a:r>
              <a:rPr lang="en-US" sz="2400"/>
              <a:t>: Temperature (°C) with Depth heatmap for Owasco Lake at the buoy site</a:t>
            </a:r>
            <a:endParaRPr lang="en-US" sz="2400" b="1"/>
          </a:p>
        </p:txBody>
      </p:sp>
      <p:sp>
        <p:nvSpPr>
          <p:cNvPr id="48" name="TextBox 47">
            <a:extLst>
              <a:ext uri="{FF2B5EF4-FFF2-40B4-BE49-F238E27FC236}">
                <a16:creationId xmlns:a16="http://schemas.microsoft.com/office/drawing/2014/main" id="{EA6A0699-7A19-FE35-2485-F71F55CD72BE}"/>
              </a:ext>
            </a:extLst>
          </p:cNvPr>
          <p:cNvSpPr txBox="1"/>
          <p:nvPr/>
        </p:nvSpPr>
        <p:spPr>
          <a:xfrm>
            <a:off x="18418051" y="32337718"/>
            <a:ext cx="16282105" cy="461665"/>
          </a:xfrm>
          <a:prstGeom prst="rect">
            <a:avLst/>
          </a:prstGeom>
          <a:noFill/>
        </p:spPr>
        <p:txBody>
          <a:bodyPr wrap="square" lIns="91440" tIns="45720" rIns="91440" bIns="45720" rtlCol="0" anchor="t">
            <a:spAutoFit/>
          </a:bodyPr>
          <a:lstStyle/>
          <a:p>
            <a:r>
              <a:rPr lang="en-US" sz="2400" b="1"/>
              <a:t>Fig 5</a:t>
            </a:r>
            <a:r>
              <a:rPr lang="en-US" sz="2400"/>
              <a:t>: Specific Conductivity (µS/cm) with Depth heatmap for Owasco Lake at the buoy site</a:t>
            </a:r>
            <a:endParaRPr lang="en-US" sz="2400" b="1"/>
          </a:p>
        </p:txBody>
      </p:sp>
      <p:sp>
        <p:nvSpPr>
          <p:cNvPr id="49" name="TextBox 48">
            <a:extLst>
              <a:ext uri="{FF2B5EF4-FFF2-40B4-BE49-F238E27FC236}">
                <a16:creationId xmlns:a16="http://schemas.microsoft.com/office/drawing/2014/main" id="{AD0182A0-0DD1-C7B1-10AB-6B61E9A977BA}"/>
              </a:ext>
            </a:extLst>
          </p:cNvPr>
          <p:cNvSpPr txBox="1"/>
          <p:nvPr/>
        </p:nvSpPr>
        <p:spPr>
          <a:xfrm>
            <a:off x="809110" y="32253725"/>
            <a:ext cx="16282105" cy="461665"/>
          </a:xfrm>
          <a:prstGeom prst="rect">
            <a:avLst/>
          </a:prstGeom>
          <a:noFill/>
        </p:spPr>
        <p:txBody>
          <a:bodyPr wrap="square" lIns="91440" tIns="45720" rIns="91440" bIns="45720" rtlCol="0" anchor="t">
            <a:spAutoFit/>
          </a:bodyPr>
          <a:lstStyle/>
          <a:p>
            <a:r>
              <a:rPr lang="en-US" sz="2400" b="1"/>
              <a:t>Fig 4</a:t>
            </a:r>
            <a:r>
              <a:rPr lang="en-US" sz="2400"/>
              <a:t>: Dissolved Oxygen Saturation (%) with Depth heatmap for Owasco Lake at the buoy site</a:t>
            </a:r>
            <a:endParaRPr lang="en-US" sz="2400" b="1"/>
          </a:p>
        </p:txBody>
      </p:sp>
    </p:spTree>
    <p:extLst>
      <p:ext uri="{BB962C8B-B14F-4D97-AF65-F5344CB8AC3E}">
        <p14:creationId xmlns:p14="http://schemas.microsoft.com/office/powerpoint/2010/main" val="6223894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0</TotalTime>
  <Words>620</Words>
  <Application>Microsoft Office PowerPoint</Application>
  <PresentationFormat>Custom</PresentationFormat>
  <Paragraphs>53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Kelley, Benjamin</dc:creator>
  <cp:lastModifiedBy>Kelley, Benjamin</cp:lastModifiedBy>
  <cp:revision>2</cp:revision>
  <dcterms:created xsi:type="dcterms:W3CDTF">2023-12-21T14:42:52Z</dcterms:created>
  <dcterms:modified xsi:type="dcterms:W3CDTF">2024-08-12T20:49:08Z</dcterms:modified>
</cp:coreProperties>
</file>